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260" r:id="rId3"/>
    <p:sldId id="261" r:id="rId4"/>
    <p:sldId id="262" r:id="rId5"/>
    <p:sldId id="258" r:id="rId6"/>
    <p:sldId id="256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5" r:id="rId17"/>
    <p:sldId id="271" r:id="rId18"/>
    <p:sldId id="278" r:id="rId19"/>
    <p:sldId id="279" r:id="rId20"/>
    <p:sldId id="280" r:id="rId21"/>
    <p:sldId id="281" r:id="rId22"/>
    <p:sldId id="282" r:id="rId23"/>
    <p:sldId id="283" r:id="rId24"/>
    <p:sldId id="277" r:id="rId25"/>
    <p:sldId id="274" r:id="rId26"/>
    <p:sldId id="276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2" autoAdjust="0"/>
    <p:restoredTop sz="94660"/>
  </p:normalViewPr>
  <p:slideViewPr>
    <p:cSldViewPr snapToGrid="0">
      <p:cViewPr varScale="1">
        <p:scale>
          <a:sx n="58" d="100"/>
          <a:sy n="58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35E13-744A-4290-AA06-1720DB94FFDE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FA787-65AC-418B-9130-CD8C4419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Latent space – </a:t>
            </a:r>
            <a:r>
              <a:rPr lang="en-US" dirty="0" err="1"/>
              <a:t>img</a:t>
            </a:r>
            <a:r>
              <a:rPr lang="en-US" dirty="0"/>
              <a:t> 100x100, feature space 256, 30 epochs, done in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FA787-65AC-418B-9130-CD8C4419E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9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0E84-C689-4C4E-8B3C-C56291F01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3A5B2-D18D-41F9-89C7-6A9F0067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A1CE5-0365-4760-AC56-A570F86F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8284C-D05F-4EAC-AE9C-C548A8A4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F9A46-42C3-4826-B11B-B4FCE210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60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1B20-CAAE-4348-B0DD-DA3D218E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538BF-ADDE-407B-A420-8D3EDE9EA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43AB-E49C-43CC-AC8B-A4730790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C1FE1-CFDB-493C-B878-96F60AAF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6B921-9B3A-4E1F-AF4B-A745D8A4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3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B7956F-9596-49CC-A9EF-123EC3F2D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358CD-5646-4E4B-B3FD-A0ECAFCBE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6A5AE-BF96-4D1E-AE38-1B8377A9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FE3B8-10A5-49DD-98CC-0198580C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E0324-9EAE-4EA0-92C2-B28CA227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5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B0CF-A341-4763-96DF-DC2003189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942C-5AD1-4127-BAA9-F4996877F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1CA4-48B1-484C-BCDD-914371CA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09CDE-2803-4CD8-8D0D-85D0E785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5E50A-A110-48D1-A2CF-2784CA24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DAD2-73E0-45BC-A323-3441944B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18302-3EF4-45F7-8753-9B58A0197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5E765-02C6-404F-AD0E-62210732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6732F-87A6-420A-9DEC-49C46E72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C3F12-FF64-4137-8EB2-D62FE2BD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3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0105-1474-4F89-8E27-B9706901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92ABC-62C5-4D3C-B39F-A73638CD1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FB3CC-93F7-4DC4-90BE-3A5ABB459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FD2E0-649C-4117-ABE4-A800A761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D00C8-EBB2-4BC4-B635-766E63AE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A069E-EAF2-4B1C-ADD8-927ECAEF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1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7934-9963-4AA7-878D-74A305CC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AF036-C594-4809-B792-E4FC09C0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C804-7395-4BC5-93DB-9AF233B65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971C2-2649-45C1-87DF-ED2EF01DD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FC6E7-BDC9-4138-9420-04B1289DA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8F97B-81E7-4917-8ABE-A559C5A3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20995-ACF4-4AD6-B7C4-F1AE51CB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55E95-7FAD-4671-96FB-7029EFD2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F14F-3D5B-47D9-BC9F-3BE9678D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2324C-65E1-4E41-AA63-128020EFC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5934A-E0FE-4B70-8D8A-BEADA2C9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C1CA3-0A5C-4EEB-949B-32ABD56C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5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1BB3F-3CDB-4FA4-B3C4-6D794C50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51DF0-DA22-4460-9E4E-108D4331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0091D-D51B-42BB-B3CC-F8AFC898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48F0-B221-436B-AECC-23237689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DB8B-983B-4C89-AD1B-9E6C32F55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70E5-484B-4694-A24A-CD5554EB1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457AA-05DA-4EE4-854B-A23E64AE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0F520-0EDD-4802-8F1D-9DA94680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BA5A7-088F-4226-8F78-61B6AD7D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3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206E-251F-4C45-A763-D4AC46D2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563CC0-559C-4244-8E2F-9933C1CF9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37C8B-A65A-4080-BB9C-5E6BB5CD9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D1D16-5FC5-423E-8096-D920309F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9FA5F-FC19-4F01-9A6D-4B37E6B6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23895-287C-4DF6-BE8E-A5BCCC55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91E40-D6E2-4596-86DA-5D7B98B1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D232D-54E1-4A7A-A8AE-83AD124CC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A4775-0FCC-445A-A86E-44DC9C418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CB33-6A8A-42C3-9A44-AA9FB081AC9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CCBBD-8A70-43C1-9328-CF8B43CDC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F6C73-8948-4347-802F-6A0DBF7E0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4E5AA-66F2-4224-B1DA-CE5CDFD97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0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0989FD6-3367-470A-A73C-DBB00F8EC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Find Papers with the Data You’re Looking For!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5ABB83-E331-495B-B54D-A5A3F4F83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#</a:t>
            </a:r>
            <a:r>
              <a:rPr lang="en-US" dirty="0" err="1">
                <a:solidFill>
                  <a:srgbClr val="FFFFFF"/>
                </a:solidFill>
              </a:rPr>
              <a:t>FigTag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9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5B7D2B-ACA6-4026-AB82-C13D0605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4" y="1953128"/>
            <a:ext cx="4876800" cy="3209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2FCC7-C696-4450-8104-D9E280D00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75654"/>
            <a:ext cx="1747677" cy="1738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4457F-A84B-4960-9F41-848A451A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643" y="3694445"/>
            <a:ext cx="1744261" cy="1734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8826E-92BD-4FD6-82F8-A81CAADD4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60" y="1575654"/>
            <a:ext cx="1754644" cy="1734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37E47-768F-44ED-A5A5-A4BCF990B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03" y="1575654"/>
            <a:ext cx="1736114" cy="1736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9C8C4-0346-4883-9A46-FF2D40FEA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35" y="3950303"/>
            <a:ext cx="1738742" cy="1686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500BD3-4147-45BD-9D2E-97AB801B5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03" y="3819152"/>
            <a:ext cx="1771023" cy="1731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CA4AD82-0564-497A-BFC5-A0C1AEC6AA19}"/>
              </a:ext>
            </a:extLst>
          </p:cNvPr>
          <p:cNvSpPr/>
          <p:nvPr/>
        </p:nvSpPr>
        <p:spPr>
          <a:xfrm>
            <a:off x="5335793" y="3309655"/>
            <a:ext cx="635690" cy="509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56F3A-E784-4E2F-A70A-2D4A7FA2C686}"/>
              </a:ext>
            </a:extLst>
          </p:cNvPr>
          <p:cNvSpPr txBox="1"/>
          <p:nvPr/>
        </p:nvSpPr>
        <p:spPr>
          <a:xfrm>
            <a:off x="6096000" y="6121101"/>
            <a:ext cx="459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now the bar chart F is a separate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B288D-74E3-4EB2-A795-0E890971F86D}"/>
              </a:ext>
            </a:extLst>
          </p:cNvPr>
          <p:cNvSpPr txBox="1"/>
          <p:nvPr/>
        </p:nvSpPr>
        <p:spPr>
          <a:xfrm>
            <a:off x="548640" y="1065007"/>
            <a:ext cx="267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Heterogeneous sub panels</a:t>
            </a:r>
          </a:p>
        </p:txBody>
      </p:sp>
    </p:spTree>
    <p:extLst>
      <p:ext uri="{BB962C8B-B14F-4D97-AF65-F5344CB8AC3E}">
        <p14:creationId xmlns:p14="http://schemas.microsoft.com/office/powerpoint/2010/main" val="374877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3CE0B-2A85-410C-A07B-19C10B12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15" y="1872503"/>
            <a:ext cx="4067175" cy="3543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E5D54-4F27-49E0-94AC-5F08FC61C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25" y="992057"/>
            <a:ext cx="4067175" cy="2247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CCAB0-EBE1-4E72-A147-E665D0E1C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26" y="3814650"/>
            <a:ext cx="4067175" cy="514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3C5F5F-25DD-4B39-9A34-BDFD693C5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26" y="5000513"/>
            <a:ext cx="4067175" cy="78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C4839-2F4B-4A89-ABF0-0D15CF3D78D2}"/>
              </a:ext>
            </a:extLst>
          </p:cNvPr>
          <p:cNvSpPr txBox="1"/>
          <p:nvPr/>
        </p:nvSpPr>
        <p:spPr>
          <a:xfrm>
            <a:off x="731520" y="623944"/>
            <a:ext cx="46442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Cut at the wrong places!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 panels and labels are not well separated</a:t>
            </a:r>
          </a:p>
        </p:txBody>
      </p:sp>
    </p:spTree>
    <p:extLst>
      <p:ext uri="{BB962C8B-B14F-4D97-AF65-F5344CB8AC3E}">
        <p14:creationId xmlns:p14="http://schemas.microsoft.com/office/powerpoint/2010/main" val="132079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2C6BE-95E7-4A03-B421-464C9740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" y="2206718"/>
            <a:ext cx="4876800" cy="33051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1A274-9F95-49CA-82C6-340E24DED47D}"/>
              </a:ext>
            </a:extLst>
          </p:cNvPr>
          <p:cNvSpPr txBox="1"/>
          <p:nvPr/>
        </p:nvSpPr>
        <p:spPr>
          <a:xfrm>
            <a:off x="1710466" y="1151068"/>
            <a:ext cx="490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detect sub panels if they are not aligned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27115E-62E2-43B7-B9E1-ED9F993F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96" y="2206718"/>
            <a:ext cx="4876800" cy="33051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5D159B2-F25C-46DA-8D44-091EA23F8D11}"/>
              </a:ext>
            </a:extLst>
          </p:cNvPr>
          <p:cNvSpPr/>
          <p:nvPr/>
        </p:nvSpPr>
        <p:spPr>
          <a:xfrm>
            <a:off x="5809129" y="3528508"/>
            <a:ext cx="688490" cy="52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4FD6-CEB8-49DD-913D-A46FA45F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BD796-CBCD-4838-A510-A88836F3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AI/ML methods to detect and split multi-panel figures.</a:t>
            </a:r>
          </a:p>
          <a:p>
            <a:pPr lvl="1"/>
            <a:r>
              <a:rPr lang="en-US" dirty="0"/>
              <a:t>E.g. </a:t>
            </a:r>
            <a:r>
              <a:rPr lang="en-US" sz="1600" i="1" dirty="0"/>
              <a:t>A Data Driven Approach for Compound Figure Separation Using Convolutional Neural Networks (</a:t>
            </a:r>
            <a:r>
              <a:rPr lang="en-US" sz="1600" i="1" dirty="0" err="1"/>
              <a:t>Tsutsui</a:t>
            </a:r>
            <a:r>
              <a:rPr lang="en-US" sz="1600" i="1" dirty="0"/>
              <a:t>, et al, 2017)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4E3CE-DD98-450C-91E7-3AC40EEB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26" y="2813686"/>
            <a:ext cx="5631347" cy="2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D0EB-F5BE-436F-AED3-A8C99FEB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term indexer</a:t>
            </a: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449E558B-8B6D-4939-97BA-56E9C7AA93A6}"/>
              </a:ext>
            </a:extLst>
          </p:cNvPr>
          <p:cNvSpPr/>
          <p:nvPr/>
        </p:nvSpPr>
        <p:spPr>
          <a:xfrm>
            <a:off x="1592130" y="2646460"/>
            <a:ext cx="2334410" cy="1021976"/>
          </a:xfrm>
          <a:prstGeom prst="flowChartInputOutpu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Figure Captions</a:t>
            </a:r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C3EFCC7E-814C-41D9-AFD8-B6F5480E16FF}"/>
              </a:ext>
            </a:extLst>
          </p:cNvPr>
          <p:cNvSpPr/>
          <p:nvPr/>
        </p:nvSpPr>
        <p:spPr>
          <a:xfrm>
            <a:off x="8265460" y="2585154"/>
            <a:ext cx="2334410" cy="1021976"/>
          </a:xfrm>
          <a:prstGeom prst="flowChartInputOutpu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Terms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165F779-E9B7-4BF9-9C6D-4E83DC59AFA9}"/>
              </a:ext>
            </a:extLst>
          </p:cNvPr>
          <p:cNvSpPr/>
          <p:nvPr/>
        </p:nvSpPr>
        <p:spPr>
          <a:xfrm>
            <a:off x="4783567" y="2372140"/>
            <a:ext cx="2452744" cy="1570616"/>
          </a:xfrm>
          <a:prstGeom prst="flowChartProcess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MTI</a:t>
            </a:r>
          </a:p>
          <a:p>
            <a:pPr algn="ctr"/>
            <a:r>
              <a:rPr lang="en-US" dirty="0"/>
              <a:t>(Medical Text Indexer)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69B86-36C6-4448-945B-46C4877127C5}"/>
              </a:ext>
            </a:extLst>
          </p:cNvPr>
          <p:cNvSpPr txBox="1"/>
          <p:nvPr/>
        </p:nvSpPr>
        <p:spPr>
          <a:xfrm>
            <a:off x="8865961" y="4125638"/>
            <a:ext cx="1988883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Male</a:t>
            </a:r>
          </a:p>
          <a:p>
            <a:r>
              <a:rPr lang="en-US" sz="1200" dirty="0"/>
              <a:t>Mice</a:t>
            </a:r>
          </a:p>
          <a:p>
            <a:r>
              <a:rPr lang="en-US" sz="1200" dirty="0"/>
              <a:t>Animals</a:t>
            </a:r>
          </a:p>
          <a:p>
            <a:r>
              <a:rPr lang="en-US" sz="1200" dirty="0"/>
              <a:t>Humans</a:t>
            </a:r>
          </a:p>
          <a:p>
            <a:r>
              <a:rPr lang="en-US" sz="1200" dirty="0"/>
              <a:t>SELP protein, human</a:t>
            </a:r>
          </a:p>
          <a:p>
            <a:r>
              <a:rPr lang="en-US" sz="1200" dirty="0"/>
              <a:t>P-Selectin</a:t>
            </a:r>
          </a:p>
          <a:p>
            <a:r>
              <a:rPr lang="en-US" sz="1200" dirty="0"/>
              <a:t>Blood Platelets</a:t>
            </a:r>
          </a:p>
          <a:p>
            <a:r>
              <a:rPr lang="en-US" sz="1200" dirty="0"/>
              <a:t>DNA Primers</a:t>
            </a:r>
          </a:p>
          <a:p>
            <a:r>
              <a:rPr lang="en-US" sz="1200" dirty="0"/>
              <a:t>Ligands</a:t>
            </a:r>
          </a:p>
          <a:p>
            <a:r>
              <a:rPr lang="en-US" sz="1200" dirty="0"/>
              <a:t>Membrane Glycoproteins</a:t>
            </a:r>
          </a:p>
          <a:p>
            <a:r>
              <a:rPr lang="en-US" sz="1200" dirty="0"/>
              <a:t>... …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99CF5F2-9AB3-42A1-B028-121AEEA46370}"/>
              </a:ext>
            </a:extLst>
          </p:cNvPr>
          <p:cNvSpPr/>
          <p:nvPr/>
        </p:nvSpPr>
        <p:spPr>
          <a:xfrm>
            <a:off x="4034118" y="3044414"/>
            <a:ext cx="484094" cy="204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D072A1-6AE1-4034-B829-8993C2449AF9}"/>
              </a:ext>
            </a:extLst>
          </p:cNvPr>
          <p:cNvSpPr/>
          <p:nvPr/>
        </p:nvSpPr>
        <p:spPr>
          <a:xfrm>
            <a:off x="7501666" y="2969807"/>
            <a:ext cx="491266" cy="22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7912C-AD4A-4DBD-9F4F-6D135B6DC9C2}"/>
              </a:ext>
            </a:extLst>
          </p:cNvPr>
          <p:cNvSpPr txBox="1"/>
          <p:nvPr/>
        </p:nvSpPr>
        <p:spPr>
          <a:xfrm>
            <a:off x="1073221" y="4465485"/>
            <a:ext cx="371034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Affinity isolation of PSGL-1 glycoprotein from </a:t>
            </a:r>
          </a:p>
          <a:p>
            <a:r>
              <a:rPr lang="en-US" sz="1200" dirty="0"/>
              <a:t>platelets and neutrophils. (A) Purified preparations </a:t>
            </a:r>
          </a:p>
          <a:p>
            <a:r>
              <a:rPr lang="en-US" sz="1200" dirty="0"/>
              <a:t>of neutrophils or platelets were biotinylated and lysed.</a:t>
            </a:r>
          </a:p>
          <a:p>
            <a:r>
              <a:rPr lang="en-US" sz="1200" dirty="0"/>
              <a:t>Cell lysates were incubated with P-</a:t>
            </a:r>
            <a:r>
              <a:rPr lang="en-US" sz="1200" dirty="0" err="1"/>
              <a:t>selectinIgG</a:t>
            </a:r>
            <a:r>
              <a:rPr lang="en-US" sz="1200" dirty="0"/>
              <a:t> … …</a:t>
            </a:r>
          </a:p>
        </p:txBody>
      </p:sp>
    </p:spTree>
    <p:extLst>
      <p:ext uri="{BB962C8B-B14F-4D97-AF65-F5344CB8AC3E}">
        <p14:creationId xmlns:p14="http://schemas.microsoft.com/office/powerpoint/2010/main" val="121145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4" y="291873"/>
            <a:ext cx="3743325" cy="5838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7792" y="6211669"/>
            <a:ext cx="37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MeSH</a:t>
            </a:r>
            <a:r>
              <a:rPr lang="en-US" dirty="0"/>
              <a:t> terms associated with article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0708" y="374470"/>
            <a:ext cx="72194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"minor": [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"Animals",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"Antibodies, Monoclonal",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"Base Sequence",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"DNA Primers/genetics",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"Endothelium, Vascular/physiology",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"Gene Expression",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"Humans",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"Leukocytes/metabolism",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"Ligands",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"Male",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"Mice",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"Mice, Inbred C57BL",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"Microscopy,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Immunoelectron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"Platelet Activation",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"RNA, Messenger/blood/genetics"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"major": [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"Blood Platelets/metabolism*/physiology/ultrastructure",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"Membrane Glycoproteins/blood*/genetics/immunology",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"P-Selectin/blood*" </a:t>
            </a:r>
          </a:p>
          <a:p>
            <a:pPr lvl="2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1234" y="6211669"/>
            <a:ext cx="612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Article’s </a:t>
            </a:r>
            <a:r>
              <a:rPr lang="en-US" dirty="0" err="1"/>
              <a:t>MeSH</a:t>
            </a:r>
            <a:r>
              <a:rPr lang="en-US" dirty="0"/>
              <a:t> terms snippet from the Open-</a:t>
            </a:r>
            <a:r>
              <a:rPr lang="en-US" dirty="0" err="1"/>
              <a:t>i</a:t>
            </a:r>
            <a:r>
              <a:rPr lang="en-US" dirty="0"/>
              <a:t>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970" y="5260549"/>
            <a:ext cx="4062412" cy="870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063" y="291873"/>
            <a:ext cx="1924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3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9" y="291926"/>
            <a:ext cx="8977512" cy="56580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057" y="6130835"/>
            <a:ext cx="1096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Indexing Initiative’s NLM Medical Text Indexer Tools generated </a:t>
            </a:r>
            <a:r>
              <a:rPr lang="en-US" dirty="0" err="1"/>
              <a:t>MeSH</a:t>
            </a:r>
            <a:r>
              <a:rPr lang="en-US" dirty="0"/>
              <a:t> headings for each Caption in our dataset</a:t>
            </a:r>
          </a:p>
          <a:p>
            <a:pPr algn="ctr"/>
            <a:r>
              <a:rPr lang="en-US" dirty="0"/>
              <a:t>Used MTI Batch Access first.  Used MTI Interactive Access later.   </a:t>
            </a:r>
          </a:p>
        </p:txBody>
      </p:sp>
    </p:spTree>
    <p:extLst>
      <p:ext uri="{BB962C8B-B14F-4D97-AF65-F5344CB8AC3E}">
        <p14:creationId xmlns:p14="http://schemas.microsoft.com/office/powerpoint/2010/main" val="299140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D2B41-35B6-4422-B40A-41A0B304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MeSH</a:t>
            </a:r>
            <a:r>
              <a:rPr lang="en-US" dirty="0"/>
              <a:t> Indexing of Figure Legends Adds Value!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4F1A65-0EDD-428D-9358-8D722B0931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3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40DD8-C01D-4D9A-A933-D48E22393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99" y="2010569"/>
            <a:ext cx="2514600" cy="1990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2E9AA0-3D26-429D-8516-9AE6B3747F72}"/>
              </a:ext>
            </a:extLst>
          </p:cNvPr>
          <p:cNvSpPr txBox="1"/>
          <p:nvPr/>
        </p:nvSpPr>
        <p:spPr>
          <a:xfrm>
            <a:off x="6804671" y="4001294"/>
            <a:ext cx="3884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1115 Figures from 371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615 Figure for which both source paper and caption have </a:t>
            </a:r>
            <a:r>
              <a:rPr lang="en-US" dirty="0" err="1"/>
              <a:t>MeSH</a:t>
            </a:r>
            <a:r>
              <a:rPr lang="en-US" dirty="0"/>
              <a:t> terms (~55%)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588 Figures with at least 1 </a:t>
            </a:r>
            <a:r>
              <a:rPr lang="en-US" dirty="0" err="1"/>
              <a:t>MeSH</a:t>
            </a:r>
            <a:r>
              <a:rPr lang="en-US" dirty="0"/>
              <a:t> term in common between article and caption (~96%)</a:t>
            </a:r>
          </a:p>
        </p:txBody>
      </p:sp>
    </p:spTree>
    <p:extLst>
      <p:ext uri="{BB962C8B-B14F-4D97-AF65-F5344CB8AC3E}">
        <p14:creationId xmlns:p14="http://schemas.microsoft.com/office/powerpoint/2010/main" val="116393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F07E-7A57-496C-85A5-7B42C8D6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Machine-Learning for Image Classification</a:t>
            </a:r>
          </a:p>
        </p:txBody>
      </p:sp>
      <p:pic>
        <p:nvPicPr>
          <p:cNvPr id="1026" name="Picture 2" descr="Magic Hat Clip Art">
            <a:extLst>
              <a:ext uri="{FF2B5EF4-FFF2-40B4-BE49-F238E27FC236}">
                <a16:creationId xmlns:a16="http://schemas.microsoft.com/office/drawing/2014/main" id="{95F07A2A-E88F-4717-AF02-E606BC68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553" y="1992860"/>
            <a:ext cx="43338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5B43F-A7D9-4D8D-BDB6-44B62D9AD39C}"/>
              </a:ext>
            </a:extLst>
          </p:cNvPr>
          <p:cNvSpPr txBox="1"/>
          <p:nvPr/>
        </p:nvSpPr>
        <p:spPr>
          <a:xfrm>
            <a:off x="109728" y="3622706"/>
            <a:ext cx="5986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Variational Autoencoder          ==</a:t>
            </a:r>
          </a:p>
        </p:txBody>
      </p:sp>
    </p:spTree>
    <p:extLst>
      <p:ext uri="{BB962C8B-B14F-4D97-AF65-F5344CB8AC3E}">
        <p14:creationId xmlns:p14="http://schemas.microsoft.com/office/powerpoint/2010/main" val="200312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6AE5-AE9B-4546-B685-0A20EE6A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Magic look like?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A81199-B8E8-4B9C-84AC-C1EA1F1E2E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English?</a:t>
            </a:r>
          </a:p>
          <a:p>
            <a:pPr lvl="1"/>
            <a:r>
              <a:rPr lang="en-US" dirty="0"/>
              <a:t>Variation Autoencoder model consists of encoder, decoder and a loss function.</a:t>
            </a:r>
          </a:p>
          <a:p>
            <a:pPr lvl="1"/>
            <a:r>
              <a:rPr lang="en-US" dirty="0"/>
              <a:t>Encoder is a neural network that outputs a latent representation of an image - features of an image that represent a point in the D-</a:t>
            </a:r>
            <a:r>
              <a:rPr lang="en-US" dirty="0" err="1"/>
              <a:t>dimentional</a:t>
            </a:r>
            <a:r>
              <a:rPr lang="en-US" dirty="0"/>
              <a:t> feature space; The encoder serves as inference model.</a:t>
            </a:r>
          </a:p>
          <a:p>
            <a:pPr lvl="1"/>
            <a:r>
              <a:rPr lang="en-US" dirty="0"/>
              <a:t>Decoder is a neural network that learns to reconstruct the data - input image - given its representation (latent variables).</a:t>
            </a:r>
          </a:p>
          <a:p>
            <a:pPr lvl="1"/>
            <a:r>
              <a:rPr lang="en-US" dirty="0"/>
              <a:t>We will produce features vector for each image of a training set and will use these features to fit a </a:t>
            </a:r>
            <a:r>
              <a:rPr lang="en-US" dirty="0" err="1"/>
              <a:t>KMeans</a:t>
            </a:r>
            <a:r>
              <a:rPr lang="en-US" dirty="0"/>
              <a:t> clustering model and decide on number of clusters using "elbow" heuristic.</a:t>
            </a:r>
          </a:p>
        </p:txBody>
      </p:sp>
      <p:pic>
        <p:nvPicPr>
          <p:cNvPr id="2050" name="Picture 2" descr="http://fastforwardlabs.github.io/blog-images/miriam/imgs_code/vae.4.png">
            <a:extLst>
              <a:ext uri="{FF2B5EF4-FFF2-40B4-BE49-F238E27FC236}">
                <a16:creationId xmlns:a16="http://schemas.microsoft.com/office/drawing/2014/main" id="{177619BD-00CC-4861-9E45-CD8FB9C060D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7090"/>
            <a:ext cx="5181600" cy="400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00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C56C21-19AF-40D7-95EC-06409E1D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1A538-9DD8-48B7-9B10-603CC74D8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sz="2400">
                <a:solidFill>
                  <a:srgbClr val="000000"/>
                </a:solidFill>
              </a:rPr>
              <a:t>Meng Cheng</a:t>
            </a:r>
          </a:p>
          <a:p>
            <a:pPr marL="285750" indent="-285750"/>
            <a:r>
              <a:rPr lang="en-US" sz="2400">
                <a:solidFill>
                  <a:srgbClr val="000000"/>
                </a:solidFill>
              </a:rPr>
              <a:t>Ryan Connor</a:t>
            </a:r>
          </a:p>
          <a:p>
            <a:pPr marL="285750" indent="-285750"/>
            <a:r>
              <a:rPr lang="en-US" sz="2400">
                <a:solidFill>
                  <a:srgbClr val="000000"/>
                </a:solidFill>
              </a:rPr>
              <a:t>Marie Gallagher</a:t>
            </a:r>
          </a:p>
          <a:p>
            <a:pPr marL="285750" indent="-285750"/>
            <a:r>
              <a:rPr lang="en-US" sz="2400">
                <a:solidFill>
                  <a:srgbClr val="000000"/>
                </a:solidFill>
              </a:rPr>
              <a:t>Alex Kotliarov</a:t>
            </a:r>
          </a:p>
          <a:p>
            <a:pPr marL="285750" indent="-285750"/>
            <a:r>
              <a:rPr lang="en-US" sz="2400">
                <a:solidFill>
                  <a:srgbClr val="000000"/>
                </a:solidFill>
              </a:rPr>
              <a:t>David Shao</a:t>
            </a:r>
          </a:p>
          <a:p>
            <a:pPr marL="285750" indent="-285750"/>
            <a:r>
              <a:rPr lang="en-US" sz="2400">
                <a:solidFill>
                  <a:srgbClr val="000000"/>
                </a:solidFill>
              </a:rPr>
              <a:t>Ricardo Villamarin</a:t>
            </a:r>
          </a:p>
        </p:txBody>
      </p:sp>
    </p:spTree>
    <p:extLst>
      <p:ext uri="{BB962C8B-B14F-4D97-AF65-F5344CB8AC3E}">
        <p14:creationId xmlns:p14="http://schemas.microsoft.com/office/powerpoint/2010/main" val="1803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6A1A-B316-4CA7-9107-55C31A20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Decoder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B9EBC-4304-4C8C-A6E9-073568ED7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5" y="2365483"/>
            <a:ext cx="11578929" cy="29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5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424E-ABA2-44B1-82E2-5C3F9B18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1990-4248-4D98-9DC1-DBF57706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09" y="1462539"/>
            <a:ext cx="2874756" cy="2156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69107-DC74-46A3-A6A3-C0D606CA7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1" y="3390456"/>
            <a:ext cx="3449118" cy="2552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8E002-89C4-4ED5-AF02-E0AFA06B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82" y="3742882"/>
            <a:ext cx="3230819" cy="2552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1E6C8B-4673-4E2B-AF30-1F4C87534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01" y="2197875"/>
            <a:ext cx="3090015" cy="30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4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424E-ABA2-44B1-82E2-5C3F9B18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D4FFF-5329-44FE-A4EA-8F6E8D02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30" y="1595126"/>
            <a:ext cx="2748856" cy="296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EE1C8A-8A21-4D9A-B6FA-5213489F6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73" y="1690688"/>
            <a:ext cx="3767587" cy="2674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1B6FB-F61E-4B06-842D-078723A1B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7" y="3833606"/>
            <a:ext cx="2991216" cy="281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09B6C7-26D7-437A-A076-CFEA7C239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98" y="4054525"/>
            <a:ext cx="2991217" cy="21237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493BB6-1F16-4115-819A-6FF0844DE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715" y="4585664"/>
            <a:ext cx="2542948" cy="19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41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424E-ABA2-44B1-82E2-5C3F9B18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1558C-04CF-4966-B42B-1C1B56F0E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02" y="2615351"/>
            <a:ext cx="2252498" cy="4031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0D012-273F-4197-845C-70DBF2E77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1675"/>
            <a:ext cx="2622532" cy="3619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88BFDD-1C81-4FEB-9F87-7E2A25376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34" y="2615351"/>
            <a:ext cx="3625614" cy="4060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BEB008-2BEE-45EF-BC68-ABE7A972F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527137"/>
            <a:ext cx="2365484" cy="36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76FBDC-62F5-4DB0-A27E-85A5AB51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04DB7-7B6E-4510-8FFB-DFD5E1E86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788" y="5318990"/>
            <a:ext cx="9416898" cy="7236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Questions? Comments? Suggestions?</a:t>
            </a:r>
          </a:p>
        </p:txBody>
      </p:sp>
    </p:spTree>
    <p:extLst>
      <p:ext uri="{BB962C8B-B14F-4D97-AF65-F5344CB8AC3E}">
        <p14:creationId xmlns:p14="http://schemas.microsoft.com/office/powerpoint/2010/main" val="136101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223" y="383177"/>
            <a:ext cx="1117309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"PMC2193129",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pmcid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"2193129",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"10770806",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docSource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"PMC",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pmc_url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"http://www.ncbi.nlm.nih.gov/pmc/articles/PMC2193129",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pubMed_url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"http://www.ncbi.nlm.nih.gov/pubmed/10770806",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"image":          {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"id": "F1",            </a:t>
            </a:r>
          </a:p>
          <a:p>
            <a:pPr lvl="1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"caption": "&lt;b&gt;PSGL-1&lt;\/b&gt; expression in platelets and megakaryocytic cell lines. (A) For flow cytometry, mouse platelets were double labeled with the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D9 against mouse </a:t>
            </a:r>
            <a:r>
              <a:rPr lang="el-G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IIb</a:t>
            </a:r>
            <a:r>
              <a:rPr lang="el-G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β3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 with the polyclonal antibody L4025 against mouse &lt;b&gt;PSGL-1&lt;\/b&gt;, or with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preimmune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rabbit IgG. (B) For reverse transcriptase PCR, total RNA was prepared from gel-filtered human platelets and from two human megakaryocytic cell lines, CMK-86 and CMK-11/5. After cDNA conversion, a fragment of expected length was amplified by PCR using primers from human &lt;b&gt;PSGL-1&lt;\/b&gt; sequence. (C) &lt;b&gt;PSGL-1&lt;\/b&gt; expression on CMK-11/5 evaluated by flow cytometry. CMK-11/5 cells were labeled with the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PL1 directed against human &lt;b&gt;PSGL-1&lt;\/b&gt; (open area) or with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preimmune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mouse IgG (filled area). FSC-H, forward scatter; SSC-H, side scatter."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imgThumb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/100/60/2193129/PMC2193129_JEM991708.f1.png",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imgLarge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/512/60/2193129/PMC2193129_JEM991708.f1.png",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imgThumbLarge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/137/60/2193129/PMC2193129_JEM991708.f1.png",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"imgGrid150":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/150/60/2193129/PMC2193129_JEM991708.f1.png",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similarInCollection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search?simCollection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=PMC2193129_JEM991708.f1&amp;query=psgl-1%20OR%20sleplg&amp;req=3",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getArticleFigures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search?uid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=PMC2193129&amp;req=5",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detailedQueryURL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search?img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=PMC2193129_JEM991708.f1&amp;query=psgl-1%20OR%20sleplg&amp;it=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x,u,ph,p,mc,m,g,c&amp;coll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pmc&amp;req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=4",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similarInResults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search?simResults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=PMC2193129_JEM991708.f1&amp;query=psgl-1%20OR%20sleplg&amp;it=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x,u,ph,p,mc,m,g,c&amp;coll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pmc&amp;req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314" y="6017623"/>
            <a:ext cx="1067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Caption snippet from the Open-</a:t>
            </a:r>
            <a:r>
              <a:rPr lang="en-US" dirty="0" err="1"/>
              <a:t>i</a:t>
            </a:r>
            <a:r>
              <a:rPr lang="en-US" dirty="0"/>
              <a:t>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635" y="5156660"/>
            <a:ext cx="1353093" cy="12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6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051" y="2812869"/>
            <a:ext cx="112601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PMC2193129_JEM991708.f1|Humans|C0086418|156604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PMC2193129_JEM991708.f1|Mice|C0026809|156604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PMC2193129_JEM991708.f1|Rabbits|C3887509|156604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PMC2193129_JEM991708.f1|Animals|C0003062|156604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PMC2193129_JEM991708.f1|DNA, Complementary|C0006556|81641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PMC2193129_JEM991708.f1|Blood Platelets|C0005821|45514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PMC2193129_JEM991708.f1|Reverse Transcriptase Polymerase Chain Reaction|C0599161|40552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PMC2193129_JEM991708.f1|Flow Cytometry|C0016263|37414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PMC2193129_JEM991708.f1|DNA Primers|C0206416|155604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PMC2193129_JEM991708.f1|Megakaryocytes|C0025166|87831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PMC2193129_JEM991708.f1|Polymerase Chain Reaction|C0032520|45810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PMC2193129_JEM991708.f1|Cell Line|C0007600|11652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PMC2193129_JEM991708.f1|Immunoglobulin G|C0020852|1000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PMC2193129_JEM991708.f1|RNA|C0035668|1000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7051" y="222069"/>
            <a:ext cx="112601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PMC2193129_JEM991708.f1|PSGL-1 expression in platelets and megakaryocytic cell lines. (A) For flow cytometry, mouse platelets were double labeled with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D9 against mouse </a:t>
            </a:r>
            <a:r>
              <a:rPr lang="el-G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IIb</a:t>
            </a:r>
            <a:r>
              <a:rPr lang="el-G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β3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and with the polyclonal antibody L4025 against mouse PSGL-1, or with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preimmune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rabbit IgG. (B) For reverse transcriptase PCR, total RNA was prepared from gel-filtered human platelets and from two human megakaryocytic cell lines, CMK-86 and CMK-11/5. After cDNA conversion, a fragment of expected length was amplified by PCR using primers from human PSGL-1 sequence. (C) PSGL-1 expression on CMK-11/5 evaluated by flow cytometry. CMK-11/5 cells were labeled with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PL1 directed against human PSGL-1 (open area) or with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preimmune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mouse IgG (filled area). FSC-H, forward scatter; SSC-H, side scatter.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9302" y="2056078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to MTI (Identifier | Caption)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741" y="5939539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from MTI (includes Identifier and </a:t>
            </a:r>
            <a:r>
              <a:rPr lang="en-US" dirty="0" err="1"/>
              <a:t>MeSH</a:t>
            </a:r>
            <a:r>
              <a:rPr lang="en-US"/>
              <a:t> heading)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61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00" y="557041"/>
            <a:ext cx="6165070" cy="3736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33" y="557041"/>
            <a:ext cx="5564777" cy="5049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80" y="4789714"/>
            <a:ext cx="494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text article in PubMed Central (PMC)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71509" y="5969726"/>
            <a:ext cx="494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and caption in full text article</a:t>
            </a:r>
          </a:p>
        </p:txBody>
      </p:sp>
    </p:spTree>
    <p:extLst>
      <p:ext uri="{BB962C8B-B14F-4D97-AF65-F5344CB8AC3E}">
        <p14:creationId xmlns:p14="http://schemas.microsoft.com/office/powerpoint/2010/main" val="331669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1CB33-B9AF-4885-B2C2-D3B7778B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A085-F7F5-4B47-911B-20B8AE465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608338"/>
            <a:ext cx="9833548" cy="2693976"/>
          </a:xfrm>
        </p:spPr>
        <p:txBody>
          <a:bodyPr>
            <a:noAutofit/>
          </a:bodyPr>
          <a:lstStyle/>
          <a:p>
            <a:r>
              <a:rPr lang="en-US" sz="2400" b="1" i="1" dirty="0">
                <a:solidFill>
                  <a:srgbClr val="000000"/>
                </a:solidFill>
              </a:rPr>
              <a:t>As a researcher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 look for articles in </a:t>
            </a:r>
            <a:r>
              <a:rPr lang="en-US" dirty="0" err="1">
                <a:solidFill>
                  <a:srgbClr val="000000"/>
                </a:solidFill>
              </a:rPr>
              <a:t>pubmed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That have data that speak to a hypothesis or problem I have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BUUUUUUT …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i="1" dirty="0">
                <a:solidFill>
                  <a:srgbClr val="000000"/>
                </a:solidFill>
              </a:rPr>
              <a:t>What I get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Lots of articles that contain my keywords but with few figures about data “with” all my keywords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938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A2A8-3C56-4089-A174-9F80D209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</a:t>
            </a:r>
            <a:br>
              <a:rPr lang="en-US" dirty="0"/>
            </a:br>
            <a:r>
              <a:rPr lang="en-US" i="1" dirty="0"/>
              <a:t>Index Papers based on Figure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0CEC7-EFDB-4362-B8E4-A2054C272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18990-4AA4-463C-8CC4-C2598298ED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Split </a:t>
            </a:r>
            <a:r>
              <a:rPr lang="en-US" dirty="0" err="1"/>
              <a:t>Multipanel</a:t>
            </a:r>
            <a:r>
              <a:rPr lang="en-US" dirty="0"/>
              <a:t> Figures</a:t>
            </a:r>
          </a:p>
          <a:p>
            <a:r>
              <a:rPr lang="en-US" dirty="0"/>
              <a:t>Extract Text from Figures</a:t>
            </a:r>
          </a:p>
          <a:p>
            <a:r>
              <a:rPr lang="en-US" dirty="0"/>
              <a:t>Cluster and Classify Figures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B0EDF-7B5F-4E71-9C87-B38E1163E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BC7B1-C0DA-44D2-82F8-17D53B18BF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Map text to </a:t>
            </a:r>
            <a:r>
              <a:rPr lang="en-US" dirty="0" err="1"/>
              <a:t>MeSH</a:t>
            </a:r>
            <a:r>
              <a:rPr lang="en-US" dirty="0"/>
              <a:t> Hierarchy</a:t>
            </a:r>
          </a:p>
          <a:p>
            <a:r>
              <a:rPr lang="en-US" dirty="0"/>
              <a:t>Sources</a:t>
            </a:r>
          </a:p>
          <a:p>
            <a:pPr lvl="1"/>
            <a:r>
              <a:rPr lang="en-US" dirty="0"/>
              <a:t>Figure Legend</a:t>
            </a:r>
          </a:p>
          <a:p>
            <a:pPr lvl="1"/>
            <a:r>
              <a:rPr lang="en-US" dirty="0"/>
              <a:t>Related Material &amp; Methods</a:t>
            </a:r>
          </a:p>
          <a:p>
            <a:pPr lvl="1"/>
            <a:r>
              <a:rPr lang="en-US" dirty="0"/>
              <a:t>Relevant Results</a:t>
            </a:r>
          </a:p>
        </p:txBody>
      </p:sp>
    </p:spTree>
    <p:extLst>
      <p:ext uri="{BB962C8B-B14F-4D97-AF65-F5344CB8AC3E}">
        <p14:creationId xmlns:p14="http://schemas.microsoft.com/office/powerpoint/2010/main" val="323558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2DD6C-ED84-42C8-A21A-1F8280E3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549"/>
            <a:ext cx="12192000" cy="966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D77485-5C82-4FB2-B798-3250879E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589722"/>
            <a:ext cx="8277225" cy="45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98271-7BF3-420A-A472-F6472BC4E588}"/>
              </a:ext>
            </a:extLst>
          </p:cNvPr>
          <p:cNvSpPr txBox="1"/>
          <p:nvPr/>
        </p:nvSpPr>
        <p:spPr>
          <a:xfrm>
            <a:off x="3093720" y="705803"/>
            <a:ext cx="171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PSGL-1[data fig]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B8EBF-B520-47D3-8EAE-C0148934259C}"/>
              </a:ext>
            </a:extLst>
          </p:cNvPr>
          <p:cNvSpPr txBox="1"/>
          <p:nvPr/>
        </p:nvSpPr>
        <p:spPr>
          <a:xfrm>
            <a:off x="3596640" y="39824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Figs 1,3 of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7EBE0-7DB1-4F09-85A2-A817664A8BB5}"/>
              </a:ext>
            </a:extLst>
          </p:cNvPr>
          <p:cNvSpPr txBox="1"/>
          <p:nvPr/>
        </p:nvSpPr>
        <p:spPr>
          <a:xfrm>
            <a:off x="3596640" y="578286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Figs 2 of 4</a:t>
            </a:r>
          </a:p>
        </p:txBody>
      </p:sp>
    </p:spTree>
    <p:extLst>
      <p:ext uri="{BB962C8B-B14F-4D97-AF65-F5344CB8AC3E}">
        <p14:creationId xmlns:p14="http://schemas.microsoft.com/office/powerpoint/2010/main" val="107790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6C4577-4B6F-440C-A2D8-98F79C7EE5DA}"/>
              </a:ext>
            </a:extLst>
          </p:cNvPr>
          <p:cNvSpPr txBox="1"/>
          <p:nvPr/>
        </p:nvSpPr>
        <p:spPr>
          <a:xfrm>
            <a:off x="4362195" y="133797"/>
            <a:ext cx="3011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Development Pipeline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255D8-DAC1-44A3-A744-0F4CDD13DC9B}"/>
              </a:ext>
            </a:extLst>
          </p:cNvPr>
          <p:cNvSpPr/>
          <p:nvPr/>
        </p:nvSpPr>
        <p:spPr>
          <a:xfrm>
            <a:off x="5052620" y="670560"/>
            <a:ext cx="163068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Open-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86EBA-2FFC-491F-A830-27E3DC6BFF49}"/>
              </a:ext>
            </a:extLst>
          </p:cNvPr>
          <p:cNvSpPr/>
          <p:nvPr/>
        </p:nvSpPr>
        <p:spPr>
          <a:xfrm>
            <a:off x="746760" y="377952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Variational Autoencoder</a:t>
            </a:r>
          </a:p>
          <a:p>
            <a:pPr algn="ctr"/>
            <a:r>
              <a:rPr lang="en-US" dirty="0"/>
              <a:t>Based Classification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6892D2-539B-408B-93FC-00E325BF3326}"/>
              </a:ext>
            </a:extLst>
          </p:cNvPr>
          <p:cNvSpPr/>
          <p:nvPr/>
        </p:nvSpPr>
        <p:spPr>
          <a:xfrm>
            <a:off x="5014521" y="377952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Multipanel</a:t>
            </a:r>
            <a:r>
              <a:rPr lang="en-US" dirty="0"/>
              <a:t> Image Splitting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C9FC3-5A40-480C-92B3-196E8CEAF64B}"/>
              </a:ext>
            </a:extLst>
          </p:cNvPr>
          <p:cNvSpPr/>
          <p:nvPr/>
        </p:nvSpPr>
        <p:spPr>
          <a:xfrm>
            <a:off x="9037320" y="377952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MeSH</a:t>
            </a:r>
            <a:r>
              <a:rPr lang="en-US" dirty="0"/>
              <a:t> Indexing of Figure Legends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211331-FBDA-4BF8-82A2-4760372E22C6}"/>
              </a:ext>
            </a:extLst>
          </p:cNvPr>
          <p:cNvCxnSpPr>
            <a:stCxn id="5" idx="2"/>
          </p:cNvCxnSpPr>
          <p:nvPr/>
        </p:nvCxnSpPr>
        <p:spPr>
          <a:xfrm>
            <a:off x="5867960" y="173736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8A98BA-0BC0-4D5A-B1C9-077FCD25F7CB}"/>
              </a:ext>
            </a:extLst>
          </p:cNvPr>
          <p:cNvCxnSpPr>
            <a:endCxn id="6" idx="0"/>
          </p:cNvCxnSpPr>
          <p:nvPr/>
        </p:nvCxnSpPr>
        <p:spPr>
          <a:xfrm flipH="1">
            <a:off x="1600200" y="2423160"/>
            <a:ext cx="4267760" cy="135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E5A537-80F8-4151-82CE-A7146C23F3E4}"/>
              </a:ext>
            </a:extLst>
          </p:cNvPr>
          <p:cNvCxnSpPr/>
          <p:nvPr/>
        </p:nvCxnSpPr>
        <p:spPr>
          <a:xfrm>
            <a:off x="5867960" y="2423160"/>
            <a:ext cx="0" cy="150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4E9AD-4116-4534-8DC6-907936A35462}"/>
              </a:ext>
            </a:extLst>
          </p:cNvPr>
          <p:cNvCxnSpPr>
            <a:endCxn id="8" idx="0"/>
          </p:cNvCxnSpPr>
          <p:nvPr/>
        </p:nvCxnSpPr>
        <p:spPr>
          <a:xfrm>
            <a:off x="5867960" y="2423160"/>
            <a:ext cx="4022800" cy="1356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BDAAF5-DC68-499C-A223-CCEDF146997C}"/>
              </a:ext>
            </a:extLst>
          </p:cNvPr>
          <p:cNvSpPr txBox="1"/>
          <p:nvPr/>
        </p:nvSpPr>
        <p:spPr>
          <a:xfrm>
            <a:off x="674581" y="5328642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Clusters of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83381-13C0-4F72-9613-540A822B0059}"/>
              </a:ext>
            </a:extLst>
          </p:cNvPr>
          <p:cNvSpPr txBox="1"/>
          <p:nvPr/>
        </p:nvSpPr>
        <p:spPr>
          <a:xfrm>
            <a:off x="5052620" y="5328642"/>
            <a:ext cx="173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Figure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7199-FB97-47AE-A5EF-D7249D394405}"/>
              </a:ext>
            </a:extLst>
          </p:cNvPr>
          <p:cNvSpPr txBox="1"/>
          <p:nvPr/>
        </p:nvSpPr>
        <p:spPr>
          <a:xfrm>
            <a:off x="9037320" y="5328642"/>
            <a:ext cx="19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</a:t>
            </a:r>
            <a:r>
              <a:rPr lang="en-US" dirty="0" err="1"/>
              <a:t>MeSH</a:t>
            </a:r>
            <a:r>
              <a:rPr lang="en-US" dirty="0"/>
              <a:t> Terms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A22492-6BF5-4B6B-AB2D-B45A35B77838}"/>
              </a:ext>
            </a:extLst>
          </p:cNvPr>
          <p:cNvSpPr txBox="1"/>
          <p:nvPr/>
        </p:nvSpPr>
        <p:spPr>
          <a:xfrm>
            <a:off x="1131781" y="3080266"/>
            <a:ext cx="11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A72EC0-9172-49A2-A80C-81CA31F9FA58}"/>
              </a:ext>
            </a:extLst>
          </p:cNvPr>
          <p:cNvSpPr txBox="1"/>
          <p:nvPr/>
        </p:nvSpPr>
        <p:spPr>
          <a:xfrm>
            <a:off x="5061329" y="3035022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468CDC-FC2B-470B-A9E3-E8E44D8A5AA7}"/>
              </a:ext>
            </a:extLst>
          </p:cNvPr>
          <p:cNvSpPr txBox="1"/>
          <p:nvPr/>
        </p:nvSpPr>
        <p:spPr>
          <a:xfrm>
            <a:off x="8501780" y="2992874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0BA4BE-76C8-4CAA-90D9-5316AA785C1A}"/>
              </a:ext>
            </a:extLst>
          </p:cNvPr>
          <p:cNvSpPr txBox="1"/>
          <p:nvPr/>
        </p:nvSpPr>
        <p:spPr>
          <a:xfrm>
            <a:off x="5925671" y="1927860"/>
            <a:ext cx="14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PSGL-1 Query</a:t>
            </a:r>
          </a:p>
        </p:txBody>
      </p:sp>
    </p:spTree>
    <p:extLst>
      <p:ext uri="{BB962C8B-B14F-4D97-AF65-F5344CB8AC3E}">
        <p14:creationId xmlns:p14="http://schemas.microsoft.com/office/powerpoint/2010/main" val="96714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7B6A1A-411D-432A-8312-F5BE4B70860A}"/>
              </a:ext>
            </a:extLst>
          </p:cNvPr>
          <p:cNvSpPr/>
          <p:nvPr/>
        </p:nvSpPr>
        <p:spPr>
          <a:xfrm>
            <a:off x="6941820" y="199644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Variational Autoencoder</a:t>
            </a:r>
          </a:p>
          <a:p>
            <a:pPr algn="ctr"/>
            <a:r>
              <a:rPr lang="en-US" dirty="0"/>
              <a:t>Based 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7F125D-6E06-4B05-8660-270772A91190}"/>
              </a:ext>
            </a:extLst>
          </p:cNvPr>
          <p:cNvSpPr/>
          <p:nvPr/>
        </p:nvSpPr>
        <p:spPr>
          <a:xfrm>
            <a:off x="3124200" y="199644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Multipanel</a:t>
            </a:r>
            <a:r>
              <a:rPr lang="en-US" dirty="0"/>
              <a:t> Image Splitting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218C4-643C-404C-9957-25986846E857}"/>
              </a:ext>
            </a:extLst>
          </p:cNvPr>
          <p:cNvSpPr/>
          <p:nvPr/>
        </p:nvSpPr>
        <p:spPr>
          <a:xfrm>
            <a:off x="5033010" y="4434840"/>
            <a:ext cx="170688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MeSH</a:t>
            </a:r>
            <a:r>
              <a:rPr lang="en-US" dirty="0"/>
              <a:t> Indexing of Figure Legends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F6B92C-ABC6-4895-A6BA-4B702784E7F0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4831080" y="2606040"/>
            <a:ext cx="2110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04A077-DA89-4162-B452-FBE556D97AEA}"/>
              </a:ext>
            </a:extLst>
          </p:cNvPr>
          <p:cNvSpPr/>
          <p:nvPr/>
        </p:nvSpPr>
        <p:spPr>
          <a:xfrm>
            <a:off x="259080" y="3108960"/>
            <a:ext cx="1432560" cy="1325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+ Legend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6BD712-7655-4D7A-9CC3-90195E6C5672}"/>
              </a:ext>
            </a:extLst>
          </p:cNvPr>
          <p:cNvCxnSpPr>
            <a:stCxn id="9" idx="3"/>
            <a:endCxn id="3" idx="1"/>
          </p:cNvCxnSpPr>
          <p:nvPr/>
        </p:nvCxnSpPr>
        <p:spPr>
          <a:xfrm flipV="1">
            <a:off x="1691640" y="2606040"/>
            <a:ext cx="1432560" cy="116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46827C-382B-433E-9ECE-8C27CB25494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1691640" y="3771900"/>
            <a:ext cx="3341370" cy="127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31EDF87-EBFD-4370-9E43-557DA79F5BC7}"/>
              </a:ext>
            </a:extLst>
          </p:cNvPr>
          <p:cNvSpPr/>
          <p:nvPr/>
        </p:nvSpPr>
        <p:spPr>
          <a:xfrm>
            <a:off x="9601200" y="3108960"/>
            <a:ext cx="1432560" cy="1325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</a:t>
            </a:r>
          </a:p>
          <a:p>
            <a:pPr algn="ctr"/>
            <a:r>
              <a:rPr lang="en-US" dirty="0"/>
              <a:t>(for indexing)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6C16B0-C427-44F6-8372-FC4DC22E200D}"/>
              </a:ext>
            </a:extLst>
          </p:cNvPr>
          <p:cNvCxnSpPr>
            <a:stCxn id="4" idx="3"/>
            <a:endCxn id="15" idx="1"/>
          </p:cNvCxnSpPr>
          <p:nvPr/>
        </p:nvCxnSpPr>
        <p:spPr>
          <a:xfrm flipV="1">
            <a:off x="6739890" y="3771900"/>
            <a:ext cx="2861310" cy="127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3EBE95-5BBB-4325-A4C5-16D6D18206AD}"/>
              </a:ext>
            </a:extLst>
          </p:cNvPr>
          <p:cNvCxnSpPr>
            <a:stCxn id="2" idx="3"/>
            <a:endCxn id="15" idx="1"/>
          </p:cNvCxnSpPr>
          <p:nvPr/>
        </p:nvCxnSpPr>
        <p:spPr>
          <a:xfrm>
            <a:off x="8648700" y="2606040"/>
            <a:ext cx="952500" cy="116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F14AB5-1518-46B7-B5F3-E67C34E478C7}"/>
              </a:ext>
            </a:extLst>
          </p:cNvPr>
          <p:cNvSpPr txBox="1"/>
          <p:nvPr/>
        </p:nvSpPr>
        <p:spPr>
          <a:xfrm>
            <a:off x="2028008" y="273962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14DF4-6F61-4FAD-B7B4-DA5183ECEC35}"/>
              </a:ext>
            </a:extLst>
          </p:cNvPr>
          <p:cNvSpPr txBox="1"/>
          <p:nvPr/>
        </p:nvSpPr>
        <p:spPr>
          <a:xfrm>
            <a:off x="2946218" y="4478774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D9C47-674F-4768-A453-08AD8B30E1FF}"/>
              </a:ext>
            </a:extLst>
          </p:cNvPr>
          <p:cNvSpPr txBox="1"/>
          <p:nvPr/>
        </p:nvSpPr>
        <p:spPr>
          <a:xfrm>
            <a:off x="5050848" y="2303503"/>
            <a:ext cx="173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Figure</a:t>
            </a:r>
          </a:p>
          <a:p>
            <a:r>
              <a:rPr lang="en-US" dirty="0" err="1"/>
              <a:t>SubFig</a:t>
            </a:r>
            <a:r>
              <a:rPr lang="en-US" dirty="0"/>
              <a:t> 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04B4C-9F58-4532-B412-EAD624FDFB21}"/>
              </a:ext>
            </a:extLst>
          </p:cNvPr>
          <p:cNvSpPr txBox="1"/>
          <p:nvPr/>
        </p:nvSpPr>
        <p:spPr>
          <a:xfrm>
            <a:off x="7913675" y="4478774"/>
            <a:ext cx="13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MeSH</a:t>
            </a:r>
            <a:r>
              <a:rPr lang="en-US" dirty="0"/>
              <a:t> Terms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437924-5AC2-4893-9898-637DEC56EBB3}"/>
              </a:ext>
            </a:extLst>
          </p:cNvPr>
          <p:cNvSpPr txBox="1"/>
          <p:nvPr/>
        </p:nvSpPr>
        <p:spPr>
          <a:xfrm>
            <a:off x="8899756" y="260604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DC2646-6238-42DC-9C41-11076F49BCB0}"/>
              </a:ext>
            </a:extLst>
          </p:cNvPr>
          <p:cNvSpPr txBox="1"/>
          <p:nvPr/>
        </p:nvSpPr>
        <p:spPr>
          <a:xfrm>
            <a:off x="4777920" y="76201"/>
            <a:ext cx="228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Product Pipeline</a:t>
            </a:r>
          </a:p>
        </p:txBody>
      </p:sp>
    </p:spTree>
    <p:extLst>
      <p:ext uri="{BB962C8B-B14F-4D97-AF65-F5344CB8AC3E}">
        <p14:creationId xmlns:p14="http://schemas.microsoft.com/office/powerpoint/2010/main" val="238963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7623-1464-422B-860C-88A7E06C6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464" y="457898"/>
            <a:ext cx="5447071" cy="1676603"/>
          </a:xfrm>
        </p:spPr>
        <p:txBody>
          <a:bodyPr>
            <a:normAutofit/>
          </a:bodyPr>
          <a:lstStyle/>
          <a:p>
            <a:r>
              <a:rPr lang="en-US" b="1" dirty="0"/>
              <a:t>Split multi-panel figure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611A-C0C4-4B7E-B77B-C098B35D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1974" y="2134501"/>
            <a:ext cx="7946429" cy="4534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Why?</a:t>
            </a:r>
          </a:p>
          <a:p>
            <a:r>
              <a:rPr lang="en-US" sz="1800" dirty="0"/>
              <a:t>Better input for image clustering </a:t>
            </a:r>
          </a:p>
          <a:p>
            <a:r>
              <a:rPr lang="en-US" sz="1800" dirty="0"/>
              <a:t>More granular mesh indexing for individual sub image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How?</a:t>
            </a:r>
          </a:p>
          <a:p>
            <a:r>
              <a:rPr lang="en-US" sz="1800" dirty="0"/>
              <a:t>Use OpenCV library</a:t>
            </a:r>
          </a:p>
          <a:p>
            <a:r>
              <a:rPr lang="en-US" sz="1800" dirty="0"/>
              <a:t>Horizontal/Vertical projection </a:t>
            </a:r>
          </a:p>
          <a:p>
            <a:r>
              <a:rPr lang="en-US" sz="1800" dirty="0"/>
              <a:t>Assume sub panels are arranged in grid</a:t>
            </a:r>
          </a:p>
        </p:txBody>
      </p:sp>
      <p:pic>
        <p:nvPicPr>
          <p:cNvPr id="1026" name="Picture 2" descr="https://sarahmestiri.com/wp-content/uploads/2017/08/OpenCV_Logo.png">
            <a:extLst>
              <a:ext uri="{FF2B5EF4-FFF2-40B4-BE49-F238E27FC236}">
                <a16:creationId xmlns:a16="http://schemas.microsoft.com/office/drawing/2014/main" id="{9F9B530D-173D-419A-B4E0-91C57AF28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" b="1"/>
          <a:stretch/>
        </p:blipFill>
        <p:spPr bwMode="auto">
          <a:xfrm>
            <a:off x="7211396" y="3671849"/>
            <a:ext cx="1608139" cy="146017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28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4FAA3-0017-4F6E-A2A5-547EE7157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6" y="1238250"/>
            <a:ext cx="3810000" cy="4381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E27955-E24C-4839-8106-08EECDFF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2" y="891930"/>
            <a:ext cx="1933575" cy="1371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0E5F-82CE-4762-B574-7204F0577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2" y="893610"/>
            <a:ext cx="1876425" cy="1371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59C10-0DB2-45C6-9E0A-C283D73F5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1" y="2835868"/>
            <a:ext cx="1933575" cy="13811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56881-AA80-4CE9-9686-346589EB3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2" y="2837548"/>
            <a:ext cx="1876425" cy="13811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B9A8E-C460-49BA-9060-5A8456D3A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2" y="4589311"/>
            <a:ext cx="1933575" cy="1628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FA2D1A-53C6-4A32-B7C8-C2B9CA38A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3" y="4589311"/>
            <a:ext cx="1876425" cy="1628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3616249-EEFD-4FBE-8A27-C6FB79DC5268}"/>
              </a:ext>
            </a:extLst>
          </p:cNvPr>
          <p:cNvSpPr/>
          <p:nvPr/>
        </p:nvSpPr>
        <p:spPr>
          <a:xfrm>
            <a:off x="5163671" y="3076687"/>
            <a:ext cx="756119" cy="559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3108B-D2D0-4022-A6F9-D0055328A4D0}"/>
              </a:ext>
            </a:extLst>
          </p:cNvPr>
          <p:cNvSpPr txBox="1"/>
          <p:nvPr/>
        </p:nvSpPr>
        <p:spPr>
          <a:xfrm>
            <a:off x="1057836" y="666974"/>
            <a:ext cx="421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when sub panels are arranged in grid</a:t>
            </a:r>
          </a:p>
        </p:txBody>
      </p:sp>
    </p:spTree>
    <p:extLst>
      <p:ext uri="{BB962C8B-B14F-4D97-AF65-F5344CB8AC3E}">
        <p14:creationId xmlns:p14="http://schemas.microsoft.com/office/powerpoint/2010/main" val="288153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1497</Words>
  <Application>Microsoft Office PowerPoint</Application>
  <PresentationFormat>Widescreen</PresentationFormat>
  <Paragraphs>185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#FigTag</vt:lpstr>
      <vt:lpstr>The Team</vt:lpstr>
      <vt:lpstr>The Problem</vt:lpstr>
      <vt:lpstr>The Solution:  Index Papers based on Figure Attributes</vt:lpstr>
      <vt:lpstr>PowerPoint Presentation</vt:lpstr>
      <vt:lpstr>PowerPoint Presentation</vt:lpstr>
      <vt:lpstr>PowerPoint Presentation</vt:lpstr>
      <vt:lpstr>Split multi-panel figure </vt:lpstr>
      <vt:lpstr>PowerPoint Presentation</vt:lpstr>
      <vt:lpstr>PowerPoint Presentation</vt:lpstr>
      <vt:lpstr>PowerPoint Presentation</vt:lpstr>
      <vt:lpstr>PowerPoint Presentation</vt:lpstr>
      <vt:lpstr>Potential Improvement</vt:lpstr>
      <vt:lpstr>Mesh term indexer</vt:lpstr>
      <vt:lpstr>PowerPoint Presentation</vt:lpstr>
      <vt:lpstr>PowerPoint Presentation</vt:lpstr>
      <vt:lpstr>MeSH Indexing of Figure Legends Adds Value!</vt:lpstr>
      <vt:lpstr>Machine-Learning for Image Classification</vt:lpstr>
      <vt:lpstr>What does Magic look like?</vt:lpstr>
      <vt:lpstr>Example Decoder Output</vt:lpstr>
      <vt:lpstr>Example Clusters</vt:lpstr>
      <vt:lpstr>Example Clusters</vt:lpstr>
      <vt:lpstr>Example Clusters</vt:lpstr>
      <vt:lpstr>Thank You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#FigTag</dc:title>
  <dc:creator>Connor, Ryan (NIH/NLM/NCBI) [C]</dc:creator>
  <cp:lastModifiedBy>Connor, Ryan (NIH/NLM/NCBI) [C]</cp:lastModifiedBy>
  <cp:revision>1</cp:revision>
  <dcterms:created xsi:type="dcterms:W3CDTF">2019-10-18T18:59:40Z</dcterms:created>
  <dcterms:modified xsi:type="dcterms:W3CDTF">2019-10-18T19:00:08Z</dcterms:modified>
</cp:coreProperties>
</file>